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41"/>
    <p:restoredTop sz="94614"/>
  </p:normalViewPr>
  <p:slideViewPr>
    <p:cSldViewPr snapToGrid="0">
      <p:cViewPr>
        <p:scale>
          <a:sx n="90" d="100"/>
          <a:sy n="90" d="100"/>
        </p:scale>
        <p:origin x="376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CB3C4-BD46-B7C0-6BA3-726402D0B3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0E9449-5619-1C7E-75E6-CCC1458B30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ABD65-E7EE-26B9-3CC7-53A43E6E5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CC9D1-6B6B-A54F-C3E4-0F22E2223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FBB1A-B68C-9F8D-408C-C1E3C32E4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276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93822-C98E-6342-0B10-2E0F119DF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E59ABF-FF78-D712-4656-8F86E538F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D7FEE-CF26-1B22-99F8-CDA80C515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941A7-AA51-DCC1-3941-CD10AC5CB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17A93-5123-09C7-88B5-0D6B7A1DB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032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528C0A-06A7-0EB3-AD3B-181A09DA25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1B79A4-124F-3A42-AC51-860A67A47C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9FC25-E958-65F4-EC60-ACE3C1196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845FA-F7F0-316E-5121-B4ECAECE2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2D20C-C306-377D-4BFD-F07D74520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066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388D0-8F4A-13AA-45A7-AAEAD58D6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D8C98-B321-039B-F359-0FB6DB41A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45C5A-8737-9CC0-15BA-007DB0E30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1E88A-4AD4-A1BB-6F65-E39AF156F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0FD89-7EB7-7857-8EA7-8724832C8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09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E1C90-C199-2E2B-D38D-2C94076CC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D29C5-B60E-45B4-7F54-D04DC22E1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A8278-9F0D-29B5-819C-46397D769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ABB1C-A7E8-ABE5-6858-3426C70F5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AF777-AB73-2938-BD9D-8D1403B32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843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35540-07AB-5112-C9BC-95886DCE3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5C443-1A88-9C1C-CF7C-955B84D5B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853C86-2B39-005A-1E04-824136C09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87E76-34A0-A219-F6D6-7592297F8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7BB20B-FEDB-BDBC-C24D-9E9C38A5E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A62EE3-947E-879E-FF0F-078B1B8C3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42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DBF03-A185-74DA-A7DD-9834DAA1F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997FB-F61F-CDAE-2965-718E23137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F37998-DDEF-155D-85AC-952450EB3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BBDD72-A03E-5031-9C4C-50A7A289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1530AF-5D99-CE99-EFC3-A44D9FC6BA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D9FCA5-A493-7BC6-1D3E-7F57BB2CF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9CC273-D660-2D27-F155-1E776DC91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151F47-0C8F-8EE2-C4A7-72305DBC3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364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6A7ED-FC2A-8DF1-207B-FA018238C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46C0AE-4079-AA41-5FAF-D7A861C7B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B29D10-5DF4-BD7D-DD3D-9BD54E508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6E9018-E396-D772-ABD5-6DF08C2AC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37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1FE5E6-8B41-E488-72AE-3AA4FBA77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601DC7-CDF7-7331-C03C-C971D2D67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E44F43-4504-AB4A-2D17-4BF07EA9D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938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69890-3268-2005-D603-A22CBC405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D3682-7DA1-0483-D733-40F00CBCF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45E69-0399-DB95-65DF-5E2EF7AFA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E20FB-6DBB-1559-50EE-6A9CF00A0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B87BA-A4DC-AB7E-E018-68A255FC0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B57110-D5C9-1EDE-F6F0-5B48DB41F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57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130DE-19E3-93BF-3703-93B719080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1E3D2B-8865-7F99-57BD-9C6EC0B718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90045-5410-1F62-31B7-11C265827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3CD5C-2811-5D32-82DC-BE22AED1B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3EF919-C3AE-2322-B0A2-A06CF87BA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E87CE-C151-CB5B-78C6-63AC06C11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157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C9FCF5-749F-B2A0-9BFF-1B2746687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913C3-3EB3-15DE-8EC3-F9EA03F6E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DCFE0-2FFA-82CE-EDDA-364FBF1A2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4B579-C2F4-0A43-A77E-19AF268CDAEC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228E5-F43E-54C6-3FA8-26E3A1214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C333A-9FD1-820C-8CDF-CCFD87C5B3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D8B6F5-32FB-B148-94DF-D0E43F77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94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D991F-A590-07B6-D5CF-995E36E888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01457"/>
            <a:ext cx="9144000" cy="1280329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5hmC and HMR Retrieving data from </a:t>
            </a:r>
            <a:r>
              <a:rPr lang="en-US" sz="4000" i="0" u="none" strike="noStrike" dirty="0">
                <a:solidFill>
                  <a:srgbClr val="1F23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West Coast Dream Team (WCDT)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7D39C5-9705-CFE3-6086-898027451A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12" t="10856" r="11067" b="16687"/>
          <a:stretch/>
        </p:blipFill>
        <p:spPr>
          <a:xfrm>
            <a:off x="2577229" y="2025988"/>
            <a:ext cx="7037540" cy="475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779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11F7B4-5A61-2896-1CAC-3C8544DA1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249" y="-25052"/>
            <a:ext cx="7772400" cy="3454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620098-B8B5-0BC1-6CA3-B12A1C6D01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33"/>
          <a:stretch/>
        </p:blipFill>
        <p:spPr>
          <a:xfrm>
            <a:off x="1869249" y="3516334"/>
            <a:ext cx="7772400" cy="32978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8C8472-9B0F-0458-95FC-E70D9C0BDE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42" t="28784" r="67957" b="62034"/>
          <a:stretch/>
        </p:blipFill>
        <p:spPr>
          <a:xfrm rot="5400000">
            <a:off x="9002822" y="1878904"/>
            <a:ext cx="1741118" cy="4634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49F9343-5BB1-9371-A000-6D2B9A69062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42" t="28784" r="67957" b="62034"/>
          <a:stretch/>
        </p:blipFill>
        <p:spPr>
          <a:xfrm rot="5400000">
            <a:off x="9024483" y="5271716"/>
            <a:ext cx="1741118" cy="463464"/>
          </a:xfrm>
          <a:prstGeom prst="rect">
            <a:avLst/>
          </a:prstGeom>
        </p:spPr>
      </p:pic>
      <p:sp>
        <p:nvSpPr>
          <p:cNvPr id="17" name="Terminator 16">
            <a:extLst>
              <a:ext uri="{FF2B5EF4-FFF2-40B4-BE49-F238E27FC236}">
                <a16:creationId xmlns:a16="http://schemas.microsoft.com/office/drawing/2014/main" id="{99397608-660E-309A-053C-B7AB32522173}"/>
              </a:ext>
            </a:extLst>
          </p:cNvPr>
          <p:cNvSpPr/>
          <p:nvPr/>
        </p:nvSpPr>
        <p:spPr>
          <a:xfrm>
            <a:off x="2718148" y="801666"/>
            <a:ext cx="100208" cy="2480153"/>
          </a:xfrm>
          <a:prstGeom prst="flowChartTerminator">
            <a:avLst/>
          </a:prstGeom>
          <a:solidFill>
            <a:srgbClr val="FFFF00">
              <a:alpha val="27316"/>
            </a:srgbClr>
          </a:solidFill>
          <a:ln>
            <a:solidFill>
              <a:srgbClr val="FFFF00">
                <a:alpha val="26686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rminator 17">
            <a:extLst>
              <a:ext uri="{FF2B5EF4-FFF2-40B4-BE49-F238E27FC236}">
                <a16:creationId xmlns:a16="http://schemas.microsoft.com/office/drawing/2014/main" id="{C010089E-1603-E429-4A2E-8A266C6B272C}"/>
              </a:ext>
            </a:extLst>
          </p:cNvPr>
          <p:cNvSpPr/>
          <p:nvPr/>
        </p:nvSpPr>
        <p:spPr>
          <a:xfrm>
            <a:off x="2795392" y="4311034"/>
            <a:ext cx="100208" cy="2480153"/>
          </a:xfrm>
          <a:prstGeom prst="flowChartTerminator">
            <a:avLst/>
          </a:prstGeom>
          <a:solidFill>
            <a:srgbClr val="FFFF00">
              <a:alpha val="27316"/>
            </a:srgbClr>
          </a:solidFill>
          <a:ln>
            <a:solidFill>
              <a:srgbClr val="FFFF00">
                <a:alpha val="26686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1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55C560-E9AD-FF9D-1592-F95BDEA94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679" y="122129"/>
            <a:ext cx="7772400" cy="345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98CA4A-4FDA-4E5E-1753-433ADBD3E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257" y="3428652"/>
            <a:ext cx="7772400" cy="345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89D579-DBEB-5D4A-3012-428F8131D4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42" t="28784" r="67957" b="62034"/>
          <a:stretch/>
        </p:blipFill>
        <p:spPr>
          <a:xfrm rot="5400000">
            <a:off x="8949327" y="5271716"/>
            <a:ext cx="1741118" cy="4634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7954F4-C832-0AE4-8F97-974A401D46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42" t="28784" r="67957" b="62034"/>
          <a:stretch/>
        </p:blipFill>
        <p:spPr>
          <a:xfrm rot="5400000">
            <a:off x="8876259" y="1966940"/>
            <a:ext cx="1741118" cy="463464"/>
          </a:xfrm>
          <a:prstGeom prst="rect">
            <a:avLst/>
          </a:prstGeom>
        </p:spPr>
      </p:pic>
      <p:sp>
        <p:nvSpPr>
          <p:cNvPr id="8" name="Terminator 7">
            <a:extLst>
              <a:ext uri="{FF2B5EF4-FFF2-40B4-BE49-F238E27FC236}">
                <a16:creationId xmlns:a16="http://schemas.microsoft.com/office/drawing/2014/main" id="{F7E2363A-FD35-08ED-3DC7-26FF52035646}"/>
              </a:ext>
            </a:extLst>
          </p:cNvPr>
          <p:cNvSpPr/>
          <p:nvPr/>
        </p:nvSpPr>
        <p:spPr>
          <a:xfrm>
            <a:off x="3219188" y="901874"/>
            <a:ext cx="100208" cy="2480153"/>
          </a:xfrm>
          <a:prstGeom prst="flowChartTerminator">
            <a:avLst/>
          </a:prstGeom>
          <a:solidFill>
            <a:srgbClr val="FFFF00">
              <a:alpha val="27316"/>
            </a:srgbClr>
          </a:solidFill>
          <a:ln>
            <a:solidFill>
              <a:srgbClr val="FFFF00">
                <a:alpha val="26686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rminator 8">
            <a:extLst>
              <a:ext uri="{FF2B5EF4-FFF2-40B4-BE49-F238E27FC236}">
                <a16:creationId xmlns:a16="http://schemas.microsoft.com/office/drawing/2014/main" id="{A39F59B4-4685-6238-E1AD-3F571895398F}"/>
              </a:ext>
            </a:extLst>
          </p:cNvPr>
          <p:cNvSpPr/>
          <p:nvPr/>
        </p:nvSpPr>
        <p:spPr>
          <a:xfrm>
            <a:off x="3093928" y="4246316"/>
            <a:ext cx="100208" cy="2480153"/>
          </a:xfrm>
          <a:prstGeom prst="flowChartTerminator">
            <a:avLst/>
          </a:prstGeom>
          <a:solidFill>
            <a:srgbClr val="FFFF00">
              <a:alpha val="27316"/>
            </a:srgbClr>
          </a:solidFill>
          <a:ln>
            <a:solidFill>
              <a:srgbClr val="FFFF00">
                <a:alpha val="26686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18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A656E1-FDF9-EF1A-6EFA-24CD3CFE7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93" y="953485"/>
            <a:ext cx="11382765" cy="5059007"/>
          </a:xfrm>
          <a:prstGeom prst="rect">
            <a:avLst/>
          </a:prstGeom>
        </p:spPr>
      </p:pic>
      <p:sp>
        <p:nvSpPr>
          <p:cNvPr id="4" name="Terminator 3">
            <a:extLst>
              <a:ext uri="{FF2B5EF4-FFF2-40B4-BE49-F238E27FC236}">
                <a16:creationId xmlns:a16="http://schemas.microsoft.com/office/drawing/2014/main" id="{F0F3FFDD-BB37-F96D-11E1-510D12B2C09D}"/>
              </a:ext>
            </a:extLst>
          </p:cNvPr>
          <p:cNvSpPr/>
          <p:nvPr/>
        </p:nvSpPr>
        <p:spPr>
          <a:xfrm>
            <a:off x="11443008" y="1200737"/>
            <a:ext cx="100208" cy="4572000"/>
          </a:xfrm>
          <a:prstGeom prst="flowChartTerminator">
            <a:avLst/>
          </a:prstGeom>
          <a:solidFill>
            <a:srgbClr val="FFFF00">
              <a:alpha val="27316"/>
            </a:srgbClr>
          </a:solidFill>
          <a:ln>
            <a:solidFill>
              <a:srgbClr val="FFFF00">
                <a:alpha val="26686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177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1246C3-557D-C28E-821C-7EDF8B25410D}"/>
              </a:ext>
            </a:extLst>
          </p:cNvPr>
          <p:cNvSpPr txBox="1"/>
          <p:nvPr/>
        </p:nvSpPr>
        <p:spPr>
          <a:xfrm>
            <a:off x="3368330" y="2429301"/>
            <a:ext cx="54553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Identify HMR for PSAM-WGBS-data</a:t>
            </a:r>
          </a:p>
        </p:txBody>
      </p:sp>
    </p:spTree>
    <p:extLst>
      <p:ext uri="{BB962C8B-B14F-4D97-AF65-F5344CB8AC3E}">
        <p14:creationId xmlns:p14="http://schemas.microsoft.com/office/powerpoint/2010/main" val="4144406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C3C68D-B08A-1DA8-3A33-FDCD5D7EC8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21"/>
          <a:stretch/>
        </p:blipFill>
        <p:spPr>
          <a:xfrm>
            <a:off x="453565" y="321143"/>
            <a:ext cx="3647872" cy="30707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B3C689-1CD8-59BC-4CE7-B04FA9883D74}"/>
              </a:ext>
            </a:extLst>
          </p:cNvPr>
          <p:cNvSpPr txBox="1"/>
          <p:nvPr/>
        </p:nvSpPr>
        <p:spPr>
          <a:xfrm>
            <a:off x="2115404" y="13647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I24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2C1030-FD9B-0F74-0A8C-9739820B59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821"/>
          <a:stretch/>
        </p:blipFill>
        <p:spPr>
          <a:xfrm>
            <a:off x="548815" y="3787254"/>
            <a:ext cx="3647871" cy="30707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514A1B-2F56-1F6B-0D30-42ED19E2ABB5}"/>
              </a:ext>
            </a:extLst>
          </p:cNvPr>
          <p:cNvSpPr txBox="1"/>
          <p:nvPr/>
        </p:nvSpPr>
        <p:spPr>
          <a:xfrm>
            <a:off x="2027238" y="3787254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G24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20D4A0-571F-A352-3896-1F320C5893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299"/>
          <a:stretch/>
        </p:blipFill>
        <p:spPr>
          <a:xfrm>
            <a:off x="4373947" y="321143"/>
            <a:ext cx="3444106" cy="29172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541993E-8427-4673-3265-C7A16CD97516}"/>
              </a:ext>
            </a:extLst>
          </p:cNvPr>
          <p:cNvSpPr txBox="1"/>
          <p:nvPr/>
        </p:nvSpPr>
        <p:spPr>
          <a:xfrm>
            <a:off x="5857794" y="13647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I23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D845638-D8C5-4377-D5EA-DF074282282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493"/>
          <a:stretch/>
        </p:blipFill>
        <p:spPr>
          <a:xfrm>
            <a:off x="4371753" y="3678725"/>
            <a:ext cx="3807175" cy="31792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43BAC3B-6AA9-E35B-85E5-B4575F86C645}"/>
              </a:ext>
            </a:extLst>
          </p:cNvPr>
          <p:cNvSpPr txBox="1"/>
          <p:nvPr/>
        </p:nvSpPr>
        <p:spPr>
          <a:xfrm>
            <a:off x="5976623" y="367872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G23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3C2F33B-80DA-2720-FEFA-BACA8AC78ED2}"/>
              </a:ext>
            </a:extLst>
          </p:cNvPr>
          <p:cNvGrpSpPr/>
          <p:nvPr/>
        </p:nvGrpSpPr>
        <p:grpSpPr>
          <a:xfrm>
            <a:off x="8512180" y="334790"/>
            <a:ext cx="3085754" cy="2504785"/>
            <a:chOff x="313899" y="331388"/>
            <a:chExt cx="3548417" cy="329550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5A064EB-71AB-FC12-5105-5A35A246D8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4104" r="7512"/>
            <a:stretch/>
          </p:blipFill>
          <p:spPr>
            <a:xfrm>
              <a:off x="313899" y="331388"/>
              <a:ext cx="3548417" cy="3295504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AF2C993-495B-C479-A3DB-4D036A4EEDAD}"/>
                </a:ext>
              </a:extLst>
            </p:cNvPr>
            <p:cNvSpPr txBox="1"/>
            <p:nvPr/>
          </p:nvSpPr>
          <p:spPr>
            <a:xfrm>
              <a:off x="2088107" y="331388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I24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8402618-4149-F948-C3BB-C142808403F4}"/>
              </a:ext>
            </a:extLst>
          </p:cNvPr>
          <p:cNvGrpSpPr/>
          <p:nvPr/>
        </p:nvGrpSpPr>
        <p:grpSpPr>
          <a:xfrm>
            <a:off x="8586287" y="3787254"/>
            <a:ext cx="3085754" cy="3019351"/>
            <a:chOff x="3810000" y="1774208"/>
            <a:chExt cx="4105701" cy="394079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B343D89-8708-5E85-A6F7-01EEA44024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13806" r="10199"/>
            <a:stretch/>
          </p:blipFill>
          <p:spPr>
            <a:xfrm>
              <a:off x="3810000" y="1774208"/>
              <a:ext cx="4105701" cy="3940791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6909A51-D38B-57B0-F32B-D8EEC12A8EFF}"/>
                </a:ext>
              </a:extLst>
            </p:cNvPr>
            <p:cNvSpPr txBox="1"/>
            <p:nvPr/>
          </p:nvSpPr>
          <p:spPr>
            <a:xfrm>
              <a:off x="6096000" y="1774208"/>
              <a:ext cx="5645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G23</a:t>
              </a: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D13849-7B63-8396-6F0A-184FD79389BA}"/>
              </a:ext>
            </a:extLst>
          </p:cNvPr>
          <p:cNvCxnSpPr/>
          <p:nvPr/>
        </p:nvCxnSpPr>
        <p:spPr>
          <a:xfrm>
            <a:off x="8178928" y="321143"/>
            <a:ext cx="0" cy="62024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185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26F4F7-88AC-216A-4EF8-DC0969B7A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925" y="758"/>
            <a:ext cx="11755272" cy="6857242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4E0DCC09-6981-405A-6FB7-2B8675D39937}"/>
              </a:ext>
            </a:extLst>
          </p:cNvPr>
          <p:cNvGrpSpPr/>
          <p:nvPr/>
        </p:nvGrpSpPr>
        <p:grpSpPr>
          <a:xfrm>
            <a:off x="64696" y="2125355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B601776-8819-3B79-EEE9-52FAF4A47E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2B46384-6623-3789-A0C0-DE0523BF21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A51DB32-1603-DF5C-D4C7-E959EB59A0B2}"/>
              </a:ext>
            </a:extLst>
          </p:cNvPr>
          <p:cNvSpPr txBox="1"/>
          <p:nvPr/>
        </p:nvSpPr>
        <p:spPr>
          <a:xfrm>
            <a:off x="410343" y="257175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AR</a:t>
            </a:r>
          </a:p>
        </p:txBody>
      </p:sp>
    </p:spTree>
    <p:extLst>
      <p:ext uri="{BB962C8B-B14F-4D97-AF65-F5344CB8AC3E}">
        <p14:creationId xmlns:p14="http://schemas.microsoft.com/office/powerpoint/2010/main" val="1485388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C02233-A687-6866-C2F1-7F53CD790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54" y="24262"/>
            <a:ext cx="11932693" cy="696073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978CD0B-20BD-06B6-F92F-572187A8E341}"/>
              </a:ext>
            </a:extLst>
          </p:cNvPr>
          <p:cNvGrpSpPr/>
          <p:nvPr/>
        </p:nvGrpSpPr>
        <p:grpSpPr>
          <a:xfrm>
            <a:off x="21832" y="2125355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75B0982-1B1C-C366-089D-83E8BDBBB6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23ECE08-ABD8-53E6-F684-5CE09B914A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F4F4646-3B9C-D29A-F7E9-424EC1CE1F08}"/>
              </a:ext>
            </a:extLst>
          </p:cNvPr>
          <p:cNvSpPr txBox="1"/>
          <p:nvPr/>
        </p:nvSpPr>
        <p:spPr>
          <a:xfrm>
            <a:off x="273768" y="342900"/>
            <a:ext cx="79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FOLH1</a:t>
            </a:r>
          </a:p>
        </p:txBody>
      </p:sp>
    </p:spTree>
    <p:extLst>
      <p:ext uri="{BB962C8B-B14F-4D97-AF65-F5344CB8AC3E}">
        <p14:creationId xmlns:p14="http://schemas.microsoft.com/office/powerpoint/2010/main" val="1030085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30CD22-45D1-ACEB-D491-6EE1041F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709" y="377336"/>
            <a:ext cx="11659519" cy="6801387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F0E32394-2359-AB4C-C6FB-B9E8CBC1A62E}"/>
              </a:ext>
            </a:extLst>
          </p:cNvPr>
          <p:cNvGrpSpPr/>
          <p:nvPr/>
        </p:nvGrpSpPr>
        <p:grpSpPr>
          <a:xfrm>
            <a:off x="7548" y="2125355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E87B8AF-ACD5-34FC-7BCE-5ED376FFD7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9A6240E-D70A-6216-E989-52C7604D0D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65289AD-2B8E-071B-E658-66866A099ED7}"/>
              </a:ext>
            </a:extLst>
          </p:cNvPr>
          <p:cNvSpPr txBox="1"/>
          <p:nvPr/>
        </p:nvSpPr>
        <p:spPr>
          <a:xfrm>
            <a:off x="400050" y="32861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KLK3</a:t>
            </a:r>
          </a:p>
        </p:txBody>
      </p:sp>
    </p:spTree>
    <p:extLst>
      <p:ext uri="{BB962C8B-B14F-4D97-AF65-F5344CB8AC3E}">
        <p14:creationId xmlns:p14="http://schemas.microsoft.com/office/powerpoint/2010/main" val="1733461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55A809-8915-5266-DC9F-D3A5FE487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8" y="291703"/>
            <a:ext cx="11772523" cy="686730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D1B1F1C-D58B-38EC-42F1-2B34B04C58CB}"/>
              </a:ext>
            </a:extLst>
          </p:cNvPr>
          <p:cNvGrpSpPr/>
          <p:nvPr/>
        </p:nvGrpSpPr>
        <p:grpSpPr>
          <a:xfrm>
            <a:off x="7544" y="1982477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8BC670D-7FE8-24B1-C5F4-A9E275FF5A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2E80F55-0C15-E74A-730F-865EA027AE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360E444-E7F0-16BD-3C49-A35005DCBB8A}"/>
              </a:ext>
            </a:extLst>
          </p:cNvPr>
          <p:cNvSpPr txBox="1"/>
          <p:nvPr/>
        </p:nvSpPr>
        <p:spPr>
          <a:xfrm>
            <a:off x="492130" y="297656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FKBP5</a:t>
            </a:r>
          </a:p>
        </p:txBody>
      </p:sp>
    </p:spTree>
    <p:extLst>
      <p:ext uri="{BB962C8B-B14F-4D97-AF65-F5344CB8AC3E}">
        <p14:creationId xmlns:p14="http://schemas.microsoft.com/office/powerpoint/2010/main" val="1791702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E3C2FB-26D7-DBFB-60B7-658570215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88" y="196303"/>
            <a:ext cx="11712178" cy="6832104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A9A40A8-E36C-E6A4-1B23-9C3E1D85CC0A}"/>
              </a:ext>
            </a:extLst>
          </p:cNvPr>
          <p:cNvGrpSpPr/>
          <p:nvPr/>
        </p:nvGrpSpPr>
        <p:grpSpPr>
          <a:xfrm>
            <a:off x="-6744" y="1725301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06FE291-5AE5-937A-6A3C-6A65A3D350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7091C37-7149-8A70-8153-001A78F805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23182E-2C44-6469-89B6-989C39D109B5}"/>
              </a:ext>
            </a:extLst>
          </p:cNvPr>
          <p:cNvSpPr txBox="1"/>
          <p:nvPr/>
        </p:nvSpPr>
        <p:spPr>
          <a:xfrm>
            <a:off x="360207" y="378456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TKL1</a:t>
            </a:r>
          </a:p>
        </p:txBody>
      </p:sp>
    </p:spTree>
    <p:extLst>
      <p:ext uri="{BB962C8B-B14F-4D97-AF65-F5344CB8AC3E}">
        <p14:creationId xmlns:p14="http://schemas.microsoft.com/office/powerpoint/2010/main" val="3301175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A6D34A3-E2F2-DF40-F12B-795962A67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141" y="178913"/>
            <a:ext cx="8348859" cy="66790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603B9E-DC61-4BC3-AF5E-66BADD97C26A}"/>
              </a:ext>
            </a:extLst>
          </p:cNvPr>
          <p:cNvSpPr txBox="1"/>
          <p:nvPr/>
        </p:nvSpPr>
        <p:spPr>
          <a:xfrm>
            <a:off x="413360" y="413359"/>
            <a:ext cx="36200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Legend:</a:t>
            </a:r>
          </a:p>
          <a:p>
            <a:r>
              <a:rPr lang="en-US" sz="1600" b="1" dirty="0"/>
              <a:t>5hmc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Benign Prostate: #5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Loc (Localized Primary-tumor): #72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NT (Normal-adjacent-tissue): #7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t-SCNC (</a:t>
            </a:r>
            <a:r>
              <a:rPr lang="en-US" sz="1600" dirty="0">
                <a:effectLst/>
                <a:latin typeface="AdvOT1ef757c0"/>
              </a:rPr>
              <a:t>treatment- emergent small cell neuroendocrine prostate cancer): #4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dvOT1ef757c0"/>
              </a:rPr>
              <a:t>met (</a:t>
            </a:r>
            <a:r>
              <a:rPr lang="en-US" sz="1600" dirty="0" err="1">
                <a:latin typeface="AdvOT1ef757c0"/>
              </a:rPr>
              <a:t>mCRPC</a:t>
            </a:r>
            <a:r>
              <a:rPr lang="en-US" sz="1600" dirty="0">
                <a:latin typeface="AdvOT1ef757c0"/>
              </a:rPr>
              <a:t>-Adeno): #104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met-</a:t>
            </a:r>
            <a:r>
              <a:rPr lang="en-US" sz="1600" dirty="0" err="1"/>
              <a:t>befor</a:t>
            </a:r>
            <a:r>
              <a:rPr lang="en-US" sz="1600" dirty="0"/>
              <a:t> 1</a:t>
            </a:r>
            <a:r>
              <a:rPr lang="en-US" sz="1600" baseline="30000" dirty="0"/>
              <a:t>st</a:t>
            </a:r>
            <a:r>
              <a:rPr lang="en-US" sz="1600" dirty="0"/>
              <a:t> </a:t>
            </a:r>
            <a:r>
              <a:rPr lang="en-US" sz="1600" dirty="0" err="1"/>
              <a:t>ARSi</a:t>
            </a:r>
            <a:r>
              <a:rPr lang="en-US" sz="1600" dirty="0"/>
              <a:t>-treatment: #64</a:t>
            </a:r>
          </a:p>
          <a:p>
            <a:endParaRPr lang="en-US" sz="1600" dirty="0"/>
          </a:p>
          <a:p>
            <a:r>
              <a:rPr lang="en-US" sz="1600" b="1" dirty="0"/>
              <a:t>WGBS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Benign (adjacent </a:t>
            </a:r>
            <a:r>
              <a:rPr lang="en-US" sz="1600" dirty="0" err="1"/>
              <a:t>PCa</a:t>
            </a:r>
            <a:r>
              <a:rPr lang="en-US" sz="1600" dirty="0"/>
              <a:t>): #4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Loc (Localized Primary-tumor): #5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NT (Matched-benign-adjacent-biopsy): #10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met-CMP (CpG methylator phenotype): #22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mCRPC</a:t>
            </a:r>
            <a:r>
              <a:rPr lang="en-US" sz="1600" dirty="0"/>
              <a:t>-adeno: #70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tSCNC</a:t>
            </a:r>
            <a:r>
              <a:rPr lang="en-US" sz="1600" dirty="0"/>
              <a:t>: #4</a:t>
            </a:r>
          </a:p>
          <a:p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68C8EF-FC02-0B1C-FBEA-56DC1F13B484}"/>
              </a:ext>
            </a:extLst>
          </p:cNvPr>
          <p:cNvSpPr txBox="1"/>
          <p:nvPr/>
        </p:nvSpPr>
        <p:spPr>
          <a:xfrm>
            <a:off x="4659682" y="178913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4B2AB7-9D69-6F7A-9F60-C240CB3DD799}"/>
              </a:ext>
            </a:extLst>
          </p:cNvPr>
          <p:cNvSpPr txBox="1"/>
          <p:nvPr/>
        </p:nvSpPr>
        <p:spPr>
          <a:xfrm>
            <a:off x="413359" y="5987441"/>
            <a:ext cx="3140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5hmc:</a:t>
            </a:r>
          </a:p>
          <a:p>
            <a:r>
              <a:rPr lang="en-US" dirty="0"/>
              <a:t>HMR: Hypo-methylated regions</a:t>
            </a:r>
          </a:p>
        </p:txBody>
      </p:sp>
    </p:spTree>
    <p:extLst>
      <p:ext uri="{BB962C8B-B14F-4D97-AF65-F5344CB8AC3E}">
        <p14:creationId xmlns:p14="http://schemas.microsoft.com/office/powerpoint/2010/main" val="1735802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8F4D20-DC74-F1E2-FA74-529132893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814" y="246038"/>
            <a:ext cx="11931392" cy="695997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E5429B3-2DE3-1D04-E184-4A35D85A753E}"/>
              </a:ext>
            </a:extLst>
          </p:cNvPr>
          <p:cNvGrpSpPr/>
          <p:nvPr/>
        </p:nvGrpSpPr>
        <p:grpSpPr>
          <a:xfrm>
            <a:off x="7544" y="2382535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564F8B4-1EB7-91A4-FA44-85C88D6950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BB68678-0A49-0B1E-57C4-C7761EC4B1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2746A6EB-C774-70A1-3E76-6FE2ADB4B475}"/>
              </a:ext>
            </a:extLst>
          </p:cNvPr>
          <p:cNvSpPr txBox="1"/>
          <p:nvPr/>
        </p:nvSpPr>
        <p:spPr>
          <a:xfrm>
            <a:off x="400050" y="442913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WNT16</a:t>
            </a:r>
          </a:p>
        </p:txBody>
      </p:sp>
    </p:spTree>
    <p:extLst>
      <p:ext uri="{BB962C8B-B14F-4D97-AF65-F5344CB8AC3E}">
        <p14:creationId xmlns:p14="http://schemas.microsoft.com/office/powerpoint/2010/main" val="1831812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025709-A222-0598-AC0D-056E8D3F0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5" y="258366"/>
            <a:ext cx="11866717" cy="692225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4408A9D5-F6E0-A8D7-E52D-46DB438A43B3}"/>
              </a:ext>
            </a:extLst>
          </p:cNvPr>
          <p:cNvGrpSpPr/>
          <p:nvPr/>
        </p:nvGrpSpPr>
        <p:grpSpPr>
          <a:xfrm>
            <a:off x="7545" y="2711147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73C9768-78C8-69A9-699D-83F57C100B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F655747-C1D1-CC5C-29C1-0AC539BF9F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1D6FDBA-9B14-F5F7-42EB-EB67D6B49145}"/>
              </a:ext>
            </a:extLst>
          </p:cNvPr>
          <p:cNvSpPr txBox="1"/>
          <p:nvPr/>
        </p:nvSpPr>
        <p:spPr>
          <a:xfrm>
            <a:off x="433126" y="258366"/>
            <a:ext cx="619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MYC</a:t>
            </a:r>
          </a:p>
        </p:txBody>
      </p:sp>
    </p:spTree>
    <p:extLst>
      <p:ext uri="{BB962C8B-B14F-4D97-AF65-F5344CB8AC3E}">
        <p14:creationId xmlns:p14="http://schemas.microsoft.com/office/powerpoint/2010/main" val="32348001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CDCE74-26D5-92F0-3CE0-70CCE98DC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6" y="414337"/>
            <a:ext cx="11830051" cy="690086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40D7D5C-C2D3-F20E-E8A4-2F03C3C58129}"/>
              </a:ext>
            </a:extLst>
          </p:cNvPr>
          <p:cNvGrpSpPr/>
          <p:nvPr/>
        </p:nvGrpSpPr>
        <p:grpSpPr>
          <a:xfrm>
            <a:off x="7545" y="2511121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650D8BF-25AC-0D7B-4AE3-D355F99980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36ECB21-7FCB-5EE8-90E8-F3CF09BD44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CF8E385-6E3F-CD0F-ED52-E6EB0C8A9E48}"/>
              </a:ext>
            </a:extLst>
          </p:cNvPr>
          <p:cNvSpPr txBox="1"/>
          <p:nvPr/>
        </p:nvSpPr>
        <p:spPr>
          <a:xfrm>
            <a:off x="442913" y="685800"/>
            <a:ext cx="775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TRSP1</a:t>
            </a:r>
          </a:p>
        </p:txBody>
      </p:sp>
    </p:spTree>
    <p:extLst>
      <p:ext uri="{BB962C8B-B14F-4D97-AF65-F5344CB8AC3E}">
        <p14:creationId xmlns:p14="http://schemas.microsoft.com/office/powerpoint/2010/main" val="14410226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7BC3BAF-C6EC-EA35-7F3B-B9CB74770C1B}"/>
              </a:ext>
            </a:extLst>
          </p:cNvPr>
          <p:cNvGrpSpPr/>
          <p:nvPr/>
        </p:nvGrpSpPr>
        <p:grpSpPr>
          <a:xfrm>
            <a:off x="7545" y="2268232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920D7DC-776B-0277-DA10-34D460EE0C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38602C0-847A-2362-DCD8-14AEE2A4B1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978095A7-DA3A-2A1A-E595-2F6BCC698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852" y="523079"/>
            <a:ext cx="11496675" cy="67063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63B2A9-39C4-6A4D-7FB0-6F285415DB68}"/>
              </a:ext>
            </a:extLst>
          </p:cNvPr>
          <p:cNvSpPr txBox="1"/>
          <p:nvPr/>
        </p:nvSpPr>
        <p:spPr>
          <a:xfrm>
            <a:off x="564354" y="338413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MUC1</a:t>
            </a:r>
          </a:p>
        </p:txBody>
      </p:sp>
    </p:spTree>
    <p:extLst>
      <p:ext uri="{BB962C8B-B14F-4D97-AF65-F5344CB8AC3E}">
        <p14:creationId xmlns:p14="http://schemas.microsoft.com/office/powerpoint/2010/main" val="3408355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73C3D8-DFAD-8F73-C684-58EDA96BEA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8" y="114692"/>
            <a:ext cx="11853871" cy="691475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8A7F0FE-C9E2-C6FA-38E8-9F729EB74044}"/>
              </a:ext>
            </a:extLst>
          </p:cNvPr>
          <p:cNvGrpSpPr/>
          <p:nvPr/>
        </p:nvGrpSpPr>
        <p:grpSpPr>
          <a:xfrm>
            <a:off x="-6744" y="2125355"/>
            <a:ext cx="1113618" cy="2722490"/>
            <a:chOff x="9041978" y="-1319046"/>
            <a:chExt cx="1932832" cy="453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08A4B0-CF2D-7CA6-C756-A8CC54788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979" t="68750" r="5175" b="24167"/>
            <a:stretch/>
          </p:blipFill>
          <p:spPr>
            <a:xfrm>
              <a:off x="9266279" y="1349584"/>
              <a:ext cx="1708531" cy="186340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ED9CA82-DEAC-46CE-74D0-262E472B6A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5025" t="82074" r="5154" b="3769"/>
            <a:stretch/>
          </p:blipFill>
          <p:spPr>
            <a:xfrm>
              <a:off x="9041978" y="-1319046"/>
              <a:ext cx="1932832" cy="1671637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2051D8E-6710-0433-608A-44F279C113F3}"/>
              </a:ext>
            </a:extLst>
          </p:cNvPr>
          <p:cNvSpPr txBox="1"/>
          <p:nvPr/>
        </p:nvSpPr>
        <p:spPr>
          <a:xfrm>
            <a:off x="271547" y="385763"/>
            <a:ext cx="1085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HOXB113</a:t>
            </a:r>
          </a:p>
        </p:txBody>
      </p:sp>
    </p:spTree>
    <p:extLst>
      <p:ext uri="{BB962C8B-B14F-4D97-AF65-F5344CB8AC3E}">
        <p14:creationId xmlns:p14="http://schemas.microsoft.com/office/powerpoint/2010/main" val="205085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B59D02-1C44-E5C7-4335-CDD90C5E3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677" y="-65762"/>
            <a:ext cx="8486645" cy="67893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E815F6-14A3-A0A9-3887-F4B18E80AD40}"/>
              </a:ext>
            </a:extLst>
          </p:cNvPr>
          <p:cNvSpPr txBox="1"/>
          <p:nvPr/>
        </p:nvSpPr>
        <p:spPr>
          <a:xfrm>
            <a:off x="380903" y="187890"/>
            <a:ext cx="79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FOLH1</a:t>
            </a:r>
          </a:p>
        </p:txBody>
      </p:sp>
    </p:spTree>
    <p:extLst>
      <p:ext uri="{BB962C8B-B14F-4D97-AF65-F5344CB8AC3E}">
        <p14:creationId xmlns:p14="http://schemas.microsoft.com/office/powerpoint/2010/main" val="1407046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FCC0A5-B211-D595-DEC4-63A3B1542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078" y="-356573"/>
            <a:ext cx="8774743" cy="70197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0FA3F6-D6DF-936A-509F-B53863F81076}"/>
              </a:ext>
            </a:extLst>
          </p:cNvPr>
          <p:cNvSpPr txBox="1"/>
          <p:nvPr/>
        </p:nvSpPr>
        <p:spPr>
          <a:xfrm>
            <a:off x="288099" y="135374"/>
            <a:ext cx="80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FOXA1</a:t>
            </a:r>
          </a:p>
        </p:txBody>
      </p:sp>
    </p:spTree>
    <p:extLst>
      <p:ext uri="{BB962C8B-B14F-4D97-AF65-F5344CB8AC3E}">
        <p14:creationId xmlns:p14="http://schemas.microsoft.com/office/powerpoint/2010/main" val="450340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8DEBBC-275B-AFF1-5780-173A0771E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391" y="293735"/>
            <a:ext cx="10450883" cy="62705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62B6B5-9F08-AC87-0D45-38EDA5364C22}"/>
              </a:ext>
            </a:extLst>
          </p:cNvPr>
          <p:cNvSpPr txBox="1"/>
          <p:nvPr/>
        </p:nvSpPr>
        <p:spPr>
          <a:xfrm>
            <a:off x="363255" y="109069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KLK2</a:t>
            </a:r>
          </a:p>
        </p:txBody>
      </p:sp>
    </p:spTree>
    <p:extLst>
      <p:ext uri="{BB962C8B-B14F-4D97-AF65-F5344CB8AC3E}">
        <p14:creationId xmlns:p14="http://schemas.microsoft.com/office/powerpoint/2010/main" val="1547860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FAB830-4589-CC4B-3C72-0F665C39E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280" y="360124"/>
            <a:ext cx="10559440" cy="63356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589C20-6764-057A-995D-F67F7F474120}"/>
              </a:ext>
            </a:extLst>
          </p:cNvPr>
          <p:cNvSpPr txBox="1"/>
          <p:nvPr/>
        </p:nvSpPr>
        <p:spPr>
          <a:xfrm>
            <a:off x="400833" y="187890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FKBP5</a:t>
            </a:r>
          </a:p>
        </p:txBody>
      </p:sp>
    </p:spTree>
    <p:extLst>
      <p:ext uri="{BB962C8B-B14F-4D97-AF65-F5344CB8AC3E}">
        <p14:creationId xmlns:p14="http://schemas.microsoft.com/office/powerpoint/2010/main" val="700095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B18F97-4753-31D0-AC1B-6597315892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7" t="4620"/>
          <a:stretch/>
        </p:blipFill>
        <p:spPr>
          <a:xfrm>
            <a:off x="643002" y="187984"/>
            <a:ext cx="11186833" cy="66004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507643-C655-0DDC-0306-910383D1A291}"/>
              </a:ext>
            </a:extLst>
          </p:cNvPr>
          <p:cNvSpPr txBox="1"/>
          <p:nvPr/>
        </p:nvSpPr>
        <p:spPr>
          <a:xfrm>
            <a:off x="323043" y="187984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KLK3</a:t>
            </a:r>
          </a:p>
        </p:txBody>
      </p:sp>
    </p:spTree>
    <p:extLst>
      <p:ext uri="{BB962C8B-B14F-4D97-AF65-F5344CB8AC3E}">
        <p14:creationId xmlns:p14="http://schemas.microsoft.com/office/powerpoint/2010/main" val="618484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386A08-D59F-4671-2954-204EFBBC5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821" y="199477"/>
            <a:ext cx="10765075" cy="64590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F4E49B-C3BC-52F3-6C9A-44F90E2D5124}"/>
              </a:ext>
            </a:extLst>
          </p:cNvPr>
          <p:cNvSpPr txBox="1"/>
          <p:nvPr/>
        </p:nvSpPr>
        <p:spPr>
          <a:xfrm>
            <a:off x="111522" y="199477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WNT16</a:t>
            </a:r>
          </a:p>
        </p:txBody>
      </p:sp>
    </p:spTree>
    <p:extLst>
      <p:ext uri="{BB962C8B-B14F-4D97-AF65-F5344CB8AC3E}">
        <p14:creationId xmlns:p14="http://schemas.microsoft.com/office/powerpoint/2010/main" val="3754499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CD8797-5D2C-B950-B518-5B987F010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944" y="-115865"/>
            <a:ext cx="11448788" cy="68692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68C657-2D8E-2FBD-0DB3-3891000A09A0}"/>
              </a:ext>
            </a:extLst>
          </p:cNvPr>
          <p:cNvSpPr txBox="1"/>
          <p:nvPr/>
        </p:nvSpPr>
        <p:spPr>
          <a:xfrm>
            <a:off x="212944" y="104593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TLK1</a:t>
            </a:r>
          </a:p>
        </p:txBody>
      </p:sp>
    </p:spTree>
    <p:extLst>
      <p:ext uri="{BB962C8B-B14F-4D97-AF65-F5344CB8AC3E}">
        <p14:creationId xmlns:p14="http://schemas.microsoft.com/office/powerpoint/2010/main" val="1781656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3268</TotalTime>
  <Words>129</Words>
  <Application>Microsoft Macintosh PowerPoint</Application>
  <PresentationFormat>Widescreen</PresentationFormat>
  <Paragraphs>44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AdvOT1ef757c0</vt:lpstr>
      <vt:lpstr>Arial</vt:lpstr>
      <vt:lpstr>Calibri</vt:lpstr>
      <vt:lpstr>Calibri Light</vt:lpstr>
      <vt:lpstr>Times New Roman</vt:lpstr>
      <vt:lpstr>Office Theme</vt:lpstr>
      <vt:lpstr>5hmC and HMR Retrieving data from West Coast Dream Team (WCDT)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5hmC and HMR Retrieving data from West Coast Dream Team (WCDT)</dc:title>
  <dc:creator>Maryam Labaf</dc:creator>
  <cp:lastModifiedBy>Maryam Labaf</cp:lastModifiedBy>
  <cp:revision>8</cp:revision>
  <dcterms:created xsi:type="dcterms:W3CDTF">2023-11-01T13:19:08Z</dcterms:created>
  <dcterms:modified xsi:type="dcterms:W3CDTF">2023-11-03T20:18:20Z</dcterms:modified>
</cp:coreProperties>
</file>

<file path=docProps/thumbnail.jpeg>
</file>